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sldIdLst>
    <p:sldId id="256" r:id="rId3"/>
    <p:sldId id="270" r:id="rId4"/>
    <p:sldId id="257" r:id="rId5"/>
    <p:sldId id="264" r:id="rId6"/>
    <p:sldId id="262" r:id="rId7"/>
    <p:sldId id="263" r:id="rId8"/>
    <p:sldId id="265" r:id="rId9"/>
    <p:sldId id="266" r:id="rId10"/>
    <p:sldId id="267" r:id="rId11"/>
    <p:sldId id="268" r:id="rId12"/>
    <p:sldId id="269" r:id="rId13"/>
    <p:sldId id="271" r:id="rId14"/>
    <p:sldId id="272" r:id="rId15"/>
    <p:sldId id="273" r:id="rId16"/>
    <p:sldId id="284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629"/>
    <p:restoredTop sz="94592"/>
  </p:normalViewPr>
  <p:slideViewPr>
    <p:cSldViewPr snapToGrid="0">
      <p:cViewPr>
        <p:scale>
          <a:sx n="106" d="100"/>
          <a:sy n="106" d="100"/>
        </p:scale>
        <p:origin x="392" y="-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E0416-0D76-0CE0-4A27-88D23C96AE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EA49C2-9F9B-1993-930B-3DF8284E85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E28E6B-E440-D277-3C2D-7174124AFA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D46C3-CE92-624D-BDB1-F7849971462B}" type="datetimeFigureOut">
              <a:rPr lang="en-US" smtClean="0"/>
              <a:t>9/24/25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F551A6-C8DB-A18E-9220-6A093DA5EE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E03930-50B4-5621-E680-A24F3DDF3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D38E5-9B1E-6F4E-89B6-C1C85BCF3F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6347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16B8CF-D439-4AC7-ADE4-476EDBED08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78AEB81-3B51-DDD4-C38D-AB67173A6C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14C19E-BC43-B994-C580-CF929D60DC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D46C3-CE92-624D-BDB1-F7849971462B}" type="datetimeFigureOut">
              <a:rPr lang="en-US" smtClean="0"/>
              <a:t>9/24/25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0E83D8-0414-1FF3-5803-B32424F1A8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AF9481-2890-86FE-493C-7C9923DBE7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D38E5-9B1E-6F4E-89B6-C1C85BCF3F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504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4ED204E-9C10-7D86-9A8A-A6AE93B086F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7D0298B-DE38-3830-77E5-E02FCA2B19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5F47EE-EC94-727E-17E9-85DD97D7D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D46C3-CE92-624D-BDB1-F7849971462B}" type="datetimeFigureOut">
              <a:rPr lang="en-US" smtClean="0"/>
              <a:t>9/24/25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CF2DD1-4CB9-1A95-FD65-74C6B12D54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E5EC05-078A-5CF8-3B71-4C74C34EBC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D38E5-9B1E-6F4E-89B6-C1C85BCF3F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7742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79018-BB7D-4B59-AFB2-EDA35D990AC6}" type="datetimeFigureOut">
              <a:rPr lang="en-US" smtClean="0"/>
              <a:t>9/24/25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3267E-BACD-4EC3-9599-46D9DF0EEE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295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79018-BB7D-4B59-AFB2-EDA35D990AC6}" type="datetimeFigureOut">
              <a:rPr lang="en-US" smtClean="0"/>
              <a:t>9/24/25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3267E-BACD-4EC3-9599-46D9DF0EEE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1738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79018-BB7D-4B59-AFB2-EDA35D990AC6}" type="datetimeFigureOut">
              <a:rPr lang="en-US" smtClean="0"/>
              <a:t>9/24/25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3267E-BACD-4EC3-9599-46D9DF0EEE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8053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79018-BB7D-4B59-AFB2-EDA35D990AC6}" type="datetimeFigureOut">
              <a:rPr lang="en-US" smtClean="0"/>
              <a:t>9/24/25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3267E-BACD-4EC3-9599-46D9DF0EEE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56205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79018-BB7D-4B59-AFB2-EDA35D990AC6}" type="datetimeFigureOut">
              <a:rPr lang="en-US" smtClean="0"/>
              <a:t>9/24/25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3267E-BACD-4EC3-9599-46D9DF0EEE5D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246715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79018-BB7D-4B59-AFB2-EDA35D990AC6}" type="datetimeFigureOut">
              <a:rPr lang="en-US" smtClean="0"/>
              <a:t>9/24/25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3267E-BACD-4EC3-9599-46D9DF0EEE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92065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79018-BB7D-4B59-AFB2-EDA35D990AC6}" type="datetimeFigureOut">
              <a:rPr lang="en-US" smtClean="0"/>
              <a:t>9/24/25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3267E-BACD-4EC3-9599-46D9DF0EEE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76157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79018-BB7D-4B59-AFB2-EDA35D990AC6}" type="datetimeFigureOut">
              <a:rPr lang="en-US" smtClean="0"/>
              <a:t>9/24/25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3267E-BACD-4EC3-9599-46D9DF0EEE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2993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FDE981-1FB8-0B4E-A8ED-02ED5EC51A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DB0769-D56C-A6E0-4BAB-78DA421406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3F289B-913D-7AE3-BC12-761326BC65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D46C3-CE92-624D-BDB1-F7849971462B}" type="datetimeFigureOut">
              <a:rPr lang="en-US" smtClean="0"/>
              <a:t>9/24/25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811604-D3ED-3804-C0B7-BA176EC51A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9F01BF-D32F-90FF-4591-3F46592D0D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D38E5-9B1E-6F4E-89B6-C1C85BCF3F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39122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8CC79018-BB7D-4B59-AFB2-EDA35D990AC6}" type="datetimeFigureOut">
              <a:rPr lang="en-US" smtClean="0"/>
              <a:t>9/24/25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3267E-BACD-4EC3-9599-46D9DF0EEE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58114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79018-BB7D-4B59-AFB2-EDA35D990AC6}" type="datetimeFigureOut">
              <a:rPr lang="en-US" smtClean="0"/>
              <a:t>9/24/25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3267E-BACD-4EC3-9599-46D9DF0EEE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79449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79018-BB7D-4B59-AFB2-EDA35D990AC6}" type="datetimeFigureOut">
              <a:rPr lang="en-US" smtClean="0"/>
              <a:t>9/24/25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3267E-BACD-4EC3-9599-46D9DF0EEE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76774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1979F-855C-204C-3D46-C0DFC47DC7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567B59-12CD-BE05-B084-F2FEBFD69D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35D332-F1A9-9FA2-6C85-53270C5B5A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D46C3-CE92-624D-BDB1-F7849971462B}" type="datetimeFigureOut">
              <a:rPr lang="en-US" smtClean="0"/>
              <a:t>9/24/25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434FB2-D440-AABC-D3BF-5CF67B59AC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03590A-E7B1-CE36-3B6C-94930C828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D38E5-9B1E-6F4E-89B6-C1C85BCF3F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5156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EB5D6E-AC9C-2879-8234-3EA1372C3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1DA16A-B4CF-6971-788E-3DF1023127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5478F9-C552-00A0-D7BC-AE5DD3D49B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F5EB94-34D3-5D78-5AAA-6A53571327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D46C3-CE92-624D-BDB1-F7849971462B}" type="datetimeFigureOut">
              <a:rPr lang="en-US" smtClean="0"/>
              <a:t>9/24/25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EDF981-314E-E625-2CD3-795D7CEFFA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5B005D-BEC8-3544-AA21-672C4D4DF8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D38E5-9B1E-6F4E-89B6-C1C85BCF3F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2680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71C2C-C165-52FE-097C-AD6990E986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830C14-9292-6C27-BD81-E0FF6AE1EB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EEF2E5-26F5-652E-57A3-FC4E8B67E8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BBDBA83-425F-5531-FF07-17AB2AF49B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F720A43-8FBB-4B63-E84E-3FE735C2942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7FA7284-8DFF-69AB-C5E6-8482FC747F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D46C3-CE92-624D-BDB1-F7849971462B}" type="datetimeFigureOut">
              <a:rPr lang="en-US" smtClean="0"/>
              <a:t>9/24/25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FD5D94F-BDB5-64C7-247C-9941B6C143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62F20EE-B35A-3318-624C-691A19D4A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D38E5-9B1E-6F4E-89B6-C1C85BCF3F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8701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79381E-2C30-75B1-9B32-2A4742780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461CAED-D6C9-CB56-1CC2-E1C198533D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D46C3-CE92-624D-BDB1-F7849971462B}" type="datetimeFigureOut">
              <a:rPr lang="en-US" smtClean="0"/>
              <a:t>9/24/25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26EA00-964E-C506-0AFD-CC6745CA3A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A22B10-D268-26C1-0712-0F40170D2A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D38E5-9B1E-6F4E-89B6-C1C85BCF3F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2700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5575D93-1DD1-463E-EFA8-F104B50B7E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D46C3-CE92-624D-BDB1-F7849971462B}" type="datetimeFigureOut">
              <a:rPr lang="en-US" smtClean="0"/>
              <a:t>9/24/25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3F6291B-1926-F86B-FCCC-4C16E02C0A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F741E6-6E04-A561-17D4-DCCDB2604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D38E5-9B1E-6F4E-89B6-C1C85BCF3F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6669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3BF97-29AE-C657-5EE5-F57228B99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926CFF-09B6-0F78-F7B5-3C1F2FDD8A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CA4D9D-1C29-2FA5-0F53-E57325C5AA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22FF23-3563-15F4-C471-969BA5BF8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D46C3-CE92-624D-BDB1-F7849971462B}" type="datetimeFigureOut">
              <a:rPr lang="en-US" smtClean="0"/>
              <a:t>9/24/25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51596B-6B70-01C4-D401-110B8EE526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D0D6C2-3B57-2395-B6F9-2C074C8C3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D38E5-9B1E-6F4E-89B6-C1C85BCF3F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5864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147C4-6793-6812-DCCA-5BB3837019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3190A6A-E385-2CF0-4BFA-3EA31D95191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47BC32-468C-0895-9074-9F6030685D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1944FD-A7DA-D76C-3D21-7424CBD74C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D46C3-CE92-624D-BDB1-F7849971462B}" type="datetimeFigureOut">
              <a:rPr lang="en-US" smtClean="0"/>
              <a:t>9/24/25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635D0C-C058-6E8A-8FBF-5B6DB8EC3C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C5C710-8957-91D4-A17E-E18AF4E4C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D38E5-9B1E-6F4E-89B6-C1C85BCF3F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6597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C0E9C0C-D1EB-0BAC-E570-D32191553A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612209-4729-373C-A4D0-3714A085DD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2BCE1D-F1A9-F087-DE02-B1D90C3D0E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27D46C3-CE92-624D-BDB1-F7849971462B}" type="datetimeFigureOut">
              <a:rPr lang="en-US" smtClean="0"/>
              <a:t>9/24/25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28915E-3C5E-7E6D-DF45-73AF0A43B4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6B3D82-0DAE-3FD7-CD50-54C1F75DCD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E0D38E5-9B1E-6F4E-89B6-C1C85BCF3F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9143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8CC79018-BB7D-4B59-AFB2-EDA35D990AC6}" type="datetimeFigureOut">
              <a:rPr lang="en-US" smtClean="0"/>
              <a:t>9/24/25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CCE3267E-BACD-4EC3-9599-46D9DF0EEE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0891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docs.open-mpi.org/en/v5.0.x/installing-open-mpi/required-support-libraries.html" TargetMode="Externa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D76D09-97B5-EE07-97BB-62FC5C56CD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7300" y="2505456"/>
            <a:ext cx="9677400" cy="1645920"/>
          </a:xfrm>
        </p:spPr>
        <p:txBody>
          <a:bodyPr/>
          <a:lstStyle/>
          <a:p>
            <a:r>
              <a:rPr lang="en-US" i="1" u="sng" dirty="0"/>
              <a:t>S</a:t>
            </a:r>
            <a:r>
              <a:rPr lang="en-US" dirty="0"/>
              <a:t>tructural </a:t>
            </a:r>
            <a:r>
              <a:rPr lang="en-US" u="sng" dirty="0"/>
              <a:t>S</a:t>
            </a:r>
            <a:r>
              <a:rPr lang="en-US" dirty="0"/>
              <a:t>imulation </a:t>
            </a:r>
            <a:r>
              <a:rPr lang="en-US" u="sng" dirty="0"/>
              <a:t>T</a:t>
            </a:r>
            <a:r>
              <a:rPr lang="en-US" dirty="0"/>
              <a:t>oolkit </a:t>
            </a:r>
          </a:p>
        </p:txBody>
      </p:sp>
    </p:spTree>
    <p:extLst>
      <p:ext uri="{BB962C8B-B14F-4D97-AF65-F5344CB8AC3E}">
        <p14:creationId xmlns:p14="http://schemas.microsoft.com/office/powerpoint/2010/main" val="42388457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ED859E-AD7C-E65E-19A0-C571839680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152EC837-237E-71CC-70A0-05E0468881FB}"/>
              </a:ext>
            </a:extLst>
          </p:cNvPr>
          <p:cNvSpPr txBox="1"/>
          <p:nvPr/>
        </p:nvSpPr>
        <p:spPr>
          <a:xfrm>
            <a:off x="932502" y="1091864"/>
            <a:ext cx="10683082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Steps for SST-core installation: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./configure --prefix=&lt;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path_to_SSTcore_home_dir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&gt; CC=`which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gcc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` CXX=`which g++` MPICC=`which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mpicc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` MPICXX=`which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mpicxx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`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make –j8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make install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Steps for SST-elements installation: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./configure --prefix=&lt;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path_to_SSTelements_home_dir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 &gt; --with-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sst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-core=&lt;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path_to_SSTcore_home_dir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 &gt;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make –j8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make install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7CDA927-14E6-B2BA-6D5D-FFAC7BEFE622}"/>
              </a:ext>
            </a:extLst>
          </p:cNvPr>
          <p:cNvSpPr/>
          <p:nvPr/>
        </p:nvSpPr>
        <p:spPr>
          <a:xfrm>
            <a:off x="988177" y="1539091"/>
            <a:ext cx="10479913" cy="782077"/>
          </a:xfrm>
          <a:prstGeom prst="rect">
            <a:avLst/>
          </a:prstGeom>
          <a:solidFill>
            <a:srgbClr val="FFC0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3605F54-5B80-F4EA-3321-1134260C316B}"/>
              </a:ext>
            </a:extLst>
          </p:cNvPr>
          <p:cNvSpPr/>
          <p:nvPr/>
        </p:nvSpPr>
        <p:spPr>
          <a:xfrm>
            <a:off x="932502" y="2596324"/>
            <a:ext cx="1532265" cy="501225"/>
          </a:xfrm>
          <a:prstGeom prst="rect">
            <a:avLst/>
          </a:prstGeom>
          <a:solidFill>
            <a:srgbClr val="FFC0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B1B12-BFC0-8AE3-BFEC-A5325673B0A1}"/>
              </a:ext>
            </a:extLst>
          </p:cNvPr>
          <p:cNvSpPr txBox="1"/>
          <p:nvPr/>
        </p:nvSpPr>
        <p:spPr>
          <a:xfrm>
            <a:off x="3826466" y="214366"/>
            <a:ext cx="38513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Building SST from source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1D5BADF-FB6B-1083-2448-F6B554500CF2}"/>
              </a:ext>
            </a:extLst>
          </p:cNvPr>
          <p:cNvSpPr/>
          <p:nvPr/>
        </p:nvSpPr>
        <p:spPr>
          <a:xfrm>
            <a:off x="950087" y="3208014"/>
            <a:ext cx="1532265" cy="501225"/>
          </a:xfrm>
          <a:prstGeom prst="rect">
            <a:avLst/>
          </a:prstGeom>
          <a:solidFill>
            <a:srgbClr val="FFC0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A086B59-2BDA-A7F3-E257-93814F43CF77}"/>
              </a:ext>
            </a:extLst>
          </p:cNvPr>
          <p:cNvSpPr/>
          <p:nvPr/>
        </p:nvSpPr>
        <p:spPr>
          <a:xfrm>
            <a:off x="950087" y="4434629"/>
            <a:ext cx="9512759" cy="782077"/>
          </a:xfrm>
          <a:prstGeom prst="rect">
            <a:avLst/>
          </a:prstGeom>
          <a:solidFill>
            <a:srgbClr val="FFC0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C43C07B-534F-7F74-E633-FBD30D2513BB}"/>
              </a:ext>
            </a:extLst>
          </p:cNvPr>
          <p:cNvSpPr/>
          <p:nvPr/>
        </p:nvSpPr>
        <p:spPr>
          <a:xfrm>
            <a:off x="988177" y="5469215"/>
            <a:ext cx="1532265" cy="501225"/>
          </a:xfrm>
          <a:prstGeom prst="rect">
            <a:avLst/>
          </a:prstGeom>
          <a:solidFill>
            <a:srgbClr val="FFC0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A06BD4B-FD6E-6CC7-357A-FF75D7D2C00F}"/>
              </a:ext>
            </a:extLst>
          </p:cNvPr>
          <p:cNvSpPr/>
          <p:nvPr/>
        </p:nvSpPr>
        <p:spPr>
          <a:xfrm>
            <a:off x="988176" y="6215150"/>
            <a:ext cx="1532265" cy="501225"/>
          </a:xfrm>
          <a:prstGeom prst="rect">
            <a:avLst/>
          </a:prstGeom>
          <a:solidFill>
            <a:srgbClr val="FFC0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182733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3F066F-91CA-CC2D-93BE-FA1259D0B9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42F08779-516C-9EA0-336A-CA22E02FBC2D}"/>
              </a:ext>
            </a:extLst>
          </p:cNvPr>
          <p:cNvSpPr txBox="1"/>
          <p:nvPr/>
        </p:nvSpPr>
        <p:spPr>
          <a:xfrm>
            <a:off x="932502" y="1091864"/>
            <a:ext cx="10683082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Run the following command line execution: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sst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-test-core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 - FAILED  :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test_sstinfo_coretestelement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 (testsuite_default_sstinfo.testcase_sstinfo.test_sstinfo_coretestelement)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This is not necessary for SST to run correctly. This affects the `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sst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-info` command.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020D6B-11A6-B8C7-12D2-81E00B96F1BD}"/>
              </a:ext>
            </a:extLst>
          </p:cNvPr>
          <p:cNvSpPr txBox="1"/>
          <p:nvPr/>
        </p:nvSpPr>
        <p:spPr>
          <a:xfrm>
            <a:off x="3826466" y="214366"/>
            <a:ext cx="38513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Building SST from source</a:t>
            </a:r>
          </a:p>
        </p:txBody>
      </p:sp>
      <p:pic>
        <p:nvPicPr>
          <p:cNvPr id="10" name="Picture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ABCB741-1494-E16C-B2CD-2E360B94F2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1695" y="2114876"/>
            <a:ext cx="6340915" cy="2557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2134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F71E2E-8664-7C0F-416F-5846E3DA55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8CCB7C-AE52-90B8-3A4B-DF01F0269C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7300" y="2505456"/>
            <a:ext cx="9677400" cy="1645920"/>
          </a:xfrm>
        </p:spPr>
        <p:txBody>
          <a:bodyPr/>
          <a:lstStyle/>
          <a:p>
            <a:r>
              <a:rPr lang="en-US" dirty="0"/>
              <a:t>Running a Simulation</a:t>
            </a:r>
          </a:p>
        </p:txBody>
      </p:sp>
    </p:spTree>
    <p:extLst>
      <p:ext uri="{BB962C8B-B14F-4D97-AF65-F5344CB8AC3E}">
        <p14:creationId xmlns:p14="http://schemas.microsoft.com/office/powerpoint/2010/main" val="15568879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ACD0373-5778-29DB-7D9A-98406B54C2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diagram of a computer process&#10;&#10;AI-generated content may be incorrect.">
            <a:extLst>
              <a:ext uri="{FF2B5EF4-FFF2-40B4-BE49-F238E27FC236}">
                <a16:creationId xmlns:a16="http://schemas.microsoft.com/office/drawing/2014/main" id="{58426A80-4A26-4C4A-79FF-DCBDC78FD5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1486" y="969815"/>
            <a:ext cx="3289663" cy="4918369"/>
          </a:xfrm>
          <a:prstGeom prst="rect">
            <a:avLst/>
          </a:prstGeom>
        </p:spPr>
      </p:pic>
      <p:pic>
        <p:nvPicPr>
          <p:cNvPr id="8" name="Picture 7" descr="A white text with green and black text&#10;&#10;AI-generated content may be incorrect.">
            <a:extLst>
              <a:ext uri="{FF2B5EF4-FFF2-40B4-BE49-F238E27FC236}">
                <a16:creationId xmlns:a16="http://schemas.microsoft.com/office/drawing/2014/main" id="{B6228E62-E4CD-0215-D282-715E74E8B7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238" y="1277945"/>
            <a:ext cx="7411359" cy="4302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9233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7CE94E6-2B84-0F17-2183-8AC095B8F4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979F3EC9-5DC7-228F-4D80-D8299BAF88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505" y="709808"/>
            <a:ext cx="11420988" cy="375342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1306EBE-B6D5-752F-083C-C693A307049A}"/>
              </a:ext>
            </a:extLst>
          </p:cNvPr>
          <p:cNvSpPr txBox="1"/>
          <p:nvPr/>
        </p:nvSpPr>
        <p:spPr>
          <a:xfrm>
            <a:off x="4564170" y="115909"/>
            <a:ext cx="3063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What is the Miranda CPU?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080EC64-425F-9F68-ACE6-6A0D8F6233BC}"/>
              </a:ext>
            </a:extLst>
          </p:cNvPr>
          <p:cNvSpPr/>
          <p:nvPr/>
        </p:nvSpPr>
        <p:spPr>
          <a:xfrm>
            <a:off x="800223" y="1398470"/>
            <a:ext cx="6220495" cy="141668"/>
          </a:xfrm>
          <a:prstGeom prst="rect">
            <a:avLst/>
          </a:pr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red rectangular sign with white text&#10;&#10;AI-generated content may be incorrect.">
            <a:extLst>
              <a:ext uri="{FF2B5EF4-FFF2-40B4-BE49-F238E27FC236}">
                <a16:creationId xmlns:a16="http://schemas.microsoft.com/office/drawing/2014/main" id="{2CD0CEE5-26C4-160E-06DA-32BBE1FA353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090" b="-1"/>
          <a:stretch>
            <a:fillRect/>
          </a:stretch>
        </p:blipFill>
        <p:spPr>
          <a:xfrm>
            <a:off x="2322817" y="4630678"/>
            <a:ext cx="7546365" cy="198588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ED9D176-876E-CD0F-680F-467FC455DDE4}"/>
              </a:ext>
            </a:extLst>
          </p:cNvPr>
          <p:cNvSpPr/>
          <p:nvPr/>
        </p:nvSpPr>
        <p:spPr>
          <a:xfrm>
            <a:off x="800223" y="2712517"/>
            <a:ext cx="6220495" cy="141668"/>
          </a:xfrm>
          <a:prstGeom prst="rect">
            <a:avLst/>
          </a:pr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C4E83E4-32D0-C9D6-57CA-17726B4A3CDE}"/>
              </a:ext>
            </a:extLst>
          </p:cNvPr>
          <p:cNvSpPr/>
          <p:nvPr/>
        </p:nvSpPr>
        <p:spPr>
          <a:xfrm>
            <a:off x="804877" y="2061324"/>
            <a:ext cx="7518585" cy="141668"/>
          </a:xfrm>
          <a:prstGeom prst="rect">
            <a:avLst/>
          </a:pr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9AA0D47-E4E6-EE4E-F155-0E34CD5B818C}"/>
              </a:ext>
            </a:extLst>
          </p:cNvPr>
          <p:cNvSpPr/>
          <p:nvPr/>
        </p:nvSpPr>
        <p:spPr>
          <a:xfrm>
            <a:off x="800223" y="2865845"/>
            <a:ext cx="6220495" cy="275223"/>
          </a:xfrm>
          <a:prstGeom prst="rect">
            <a:avLst/>
          </a:pr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9822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3889C7D-17DB-0DD1-8521-F9BD81AB61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0B91DDE-68BE-14C2-7C68-8828EC892AC2}"/>
              </a:ext>
            </a:extLst>
          </p:cNvPr>
          <p:cNvSpPr txBox="1"/>
          <p:nvPr/>
        </p:nvSpPr>
        <p:spPr>
          <a:xfrm>
            <a:off x="4564170" y="115909"/>
            <a:ext cx="3063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What is the Miranda CPU?</a:t>
            </a:r>
          </a:p>
        </p:txBody>
      </p:sp>
      <p:pic>
        <p:nvPicPr>
          <p:cNvPr id="3" name="Picture 2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60679A1F-4F4B-D10E-AB3D-42A720D8FF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856" y="1882942"/>
            <a:ext cx="10952288" cy="309211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D7F660A-A0F0-1D8D-84BA-CE652F522896}"/>
              </a:ext>
            </a:extLst>
          </p:cNvPr>
          <p:cNvSpPr/>
          <p:nvPr/>
        </p:nvSpPr>
        <p:spPr>
          <a:xfrm>
            <a:off x="920539" y="2264744"/>
            <a:ext cx="6220495" cy="141668"/>
          </a:xfrm>
          <a:prstGeom prst="rect">
            <a:avLst/>
          </a:pr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4F63846-FC53-E85E-694C-A92E4965FCC2}"/>
              </a:ext>
            </a:extLst>
          </p:cNvPr>
          <p:cNvSpPr/>
          <p:nvPr/>
        </p:nvSpPr>
        <p:spPr>
          <a:xfrm>
            <a:off x="920539" y="2962576"/>
            <a:ext cx="6220495" cy="141668"/>
          </a:xfrm>
          <a:prstGeom prst="rect">
            <a:avLst/>
          </a:pr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ECEFC03-3A2B-F53A-DA04-D79054CC54EF}"/>
              </a:ext>
            </a:extLst>
          </p:cNvPr>
          <p:cNvSpPr/>
          <p:nvPr/>
        </p:nvSpPr>
        <p:spPr>
          <a:xfrm>
            <a:off x="920538" y="3791052"/>
            <a:ext cx="6220495" cy="141668"/>
          </a:xfrm>
          <a:prstGeom prst="rect">
            <a:avLst/>
          </a:pr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206941-3D05-4516-9759-1FCD940A3C61}"/>
              </a:ext>
            </a:extLst>
          </p:cNvPr>
          <p:cNvSpPr/>
          <p:nvPr/>
        </p:nvSpPr>
        <p:spPr>
          <a:xfrm>
            <a:off x="920538" y="4607496"/>
            <a:ext cx="10521494" cy="141668"/>
          </a:xfrm>
          <a:prstGeom prst="rect">
            <a:avLst/>
          </a:pr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F530589-7C6E-977C-398C-2CAF3748FCDD}"/>
              </a:ext>
            </a:extLst>
          </p:cNvPr>
          <p:cNvSpPr/>
          <p:nvPr/>
        </p:nvSpPr>
        <p:spPr>
          <a:xfrm>
            <a:off x="920538" y="3654293"/>
            <a:ext cx="6502946" cy="141668"/>
          </a:xfrm>
          <a:prstGeom prst="rect">
            <a:avLst/>
          </a:pr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F2804F-B903-E388-8F5B-6A002867BAA0}"/>
              </a:ext>
            </a:extLst>
          </p:cNvPr>
          <p:cNvSpPr txBox="1"/>
          <p:nvPr/>
        </p:nvSpPr>
        <p:spPr>
          <a:xfrm>
            <a:off x="3148262" y="5356859"/>
            <a:ext cx="58954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backend </a:t>
            </a:r>
            <a:r>
              <a:rPr lang="en-US" dirty="0">
                <a:solidFill>
                  <a:schemeClr val="bg1"/>
                </a:solidFill>
                <a:sym typeface="Wingdings" pitchFamily="2" charset="2"/>
              </a:rPr>
              <a:t> timing model for memory. </a:t>
            </a:r>
          </a:p>
          <a:p>
            <a:r>
              <a:rPr lang="en-US" dirty="0">
                <a:solidFill>
                  <a:schemeClr val="bg1"/>
                </a:solidFill>
                <a:sym typeface="Wingdings" pitchFamily="2" charset="2"/>
              </a:rPr>
              <a:t>backing  determines how memory is held and/or returned.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73987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A41FD97-BF2D-F666-7774-A1A99482DC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F410F92F-8D03-D4EA-AB13-E25717A1A3D7}"/>
              </a:ext>
            </a:extLst>
          </p:cNvPr>
          <p:cNvSpPr txBox="1"/>
          <p:nvPr/>
        </p:nvSpPr>
        <p:spPr>
          <a:xfrm>
            <a:off x="4553538" y="131260"/>
            <a:ext cx="2445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Simulation Input File</a:t>
            </a:r>
          </a:p>
        </p:txBody>
      </p:sp>
      <p:pic>
        <p:nvPicPr>
          <p:cNvPr id="15" name="Picture 14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8BC21269-4B92-9797-836E-B8483DF299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000" y="1637117"/>
            <a:ext cx="10982000" cy="318725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57CDAF1-3EF5-ECCD-B58B-045C75897A16}"/>
              </a:ext>
            </a:extLst>
          </p:cNvPr>
          <p:cNvSpPr/>
          <p:nvPr/>
        </p:nvSpPr>
        <p:spPr>
          <a:xfrm>
            <a:off x="669851" y="3009014"/>
            <a:ext cx="5106618" cy="18713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85763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9F601E7-F5E0-3CEC-3894-06C1E22E9B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0FA7C943-F559-4F64-CE21-F3DCDB41506D}"/>
              </a:ext>
            </a:extLst>
          </p:cNvPr>
          <p:cNvSpPr txBox="1"/>
          <p:nvPr/>
        </p:nvSpPr>
        <p:spPr>
          <a:xfrm>
            <a:off x="4553538" y="131260"/>
            <a:ext cx="2445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Simulation Input File</a:t>
            </a: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9A8DBB6-1FA6-4817-ED14-03AC443961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590" y="1447639"/>
            <a:ext cx="11010819" cy="3932435"/>
          </a:xfrm>
          <a:prstGeom prst="rect">
            <a:avLst/>
          </a:prstGeom>
        </p:spPr>
      </p:pic>
      <p:pic>
        <p:nvPicPr>
          <p:cNvPr id="5" name="Picture 4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2506AC35-F801-19D6-DE28-4D4BA2AB2E4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366" t="13687" r="74237" b="60625"/>
          <a:stretch>
            <a:fillRect/>
          </a:stretch>
        </p:blipFill>
        <p:spPr>
          <a:xfrm>
            <a:off x="8872572" y="1038285"/>
            <a:ext cx="2349795" cy="818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2824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2775E50-BF0A-DF23-92E1-F6C3C10081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A326096-EC81-2975-9524-B93E77919282}"/>
              </a:ext>
            </a:extLst>
          </p:cNvPr>
          <p:cNvSpPr txBox="1"/>
          <p:nvPr/>
        </p:nvSpPr>
        <p:spPr>
          <a:xfrm>
            <a:off x="4553538" y="131260"/>
            <a:ext cx="2445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Simulation Input File</a:t>
            </a:r>
          </a:p>
        </p:txBody>
      </p:sp>
      <p:pic>
        <p:nvPicPr>
          <p:cNvPr id="5" name="Picture 4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734AC331-0755-3723-23AB-61ACD854D63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366" t="13687" r="74237" b="60625"/>
          <a:stretch>
            <a:fillRect/>
          </a:stretch>
        </p:blipFill>
        <p:spPr>
          <a:xfrm>
            <a:off x="9110216" y="839000"/>
            <a:ext cx="2349795" cy="818707"/>
          </a:xfrm>
          <a:prstGeom prst="rect">
            <a:avLst/>
          </a:prstGeom>
        </p:spPr>
      </p:pic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A611EEF-E04C-F806-D440-2424ECAF87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054" y="1657707"/>
            <a:ext cx="7708900" cy="2908300"/>
          </a:xfrm>
          <a:prstGeom prst="rect">
            <a:avLst/>
          </a:prstGeom>
        </p:spPr>
      </p:pic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21DE441-ED13-9C3F-5BCF-A6CDE1C0813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83959" t="20778"/>
          <a:stretch>
            <a:fillRect/>
          </a:stretch>
        </p:blipFill>
        <p:spPr>
          <a:xfrm>
            <a:off x="9164322" y="1974850"/>
            <a:ext cx="1766293" cy="311533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16148DF-C027-0AC1-187B-35DDE332EBD4}"/>
              </a:ext>
            </a:extLst>
          </p:cNvPr>
          <p:cNvSpPr txBox="1"/>
          <p:nvPr/>
        </p:nvSpPr>
        <p:spPr>
          <a:xfrm>
            <a:off x="8070324" y="5038000"/>
            <a:ext cx="3954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System still only has 3 main components</a:t>
            </a:r>
          </a:p>
        </p:txBody>
      </p:sp>
    </p:spTree>
    <p:extLst>
      <p:ext uri="{BB962C8B-B14F-4D97-AF65-F5344CB8AC3E}">
        <p14:creationId xmlns:p14="http://schemas.microsoft.com/office/powerpoint/2010/main" val="34978428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184D326-316B-72CE-8240-33B8081D83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7C5FE92-3FDB-5E23-27C6-896EAE916115}"/>
              </a:ext>
            </a:extLst>
          </p:cNvPr>
          <p:cNvSpPr txBox="1"/>
          <p:nvPr/>
        </p:nvSpPr>
        <p:spPr>
          <a:xfrm>
            <a:off x="4553538" y="131260"/>
            <a:ext cx="2445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Simulation Input File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5335CA-0422-31A0-8BC4-9D8446811039}"/>
              </a:ext>
            </a:extLst>
          </p:cNvPr>
          <p:cNvSpPr txBox="1"/>
          <p:nvPr/>
        </p:nvSpPr>
        <p:spPr>
          <a:xfrm>
            <a:off x="9272656" y="4963573"/>
            <a:ext cx="202491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System now has: </a:t>
            </a:r>
          </a:p>
          <a:p>
            <a:r>
              <a:rPr lang="en-US" dirty="0">
                <a:solidFill>
                  <a:schemeClr val="bg1"/>
                </a:solidFill>
              </a:rPr>
              <a:t>3 main components</a:t>
            </a:r>
          </a:p>
          <a:p>
            <a:r>
              <a:rPr lang="en-US" dirty="0">
                <a:solidFill>
                  <a:schemeClr val="bg1"/>
                </a:solidFill>
              </a:rPr>
              <a:t>1 subcomponent</a:t>
            </a: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2B7DB75-34B1-615D-C5B4-F5CB6C3D54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542" y="1341120"/>
            <a:ext cx="10167854" cy="3622453"/>
          </a:xfrm>
          <a:prstGeom prst="rect">
            <a:avLst/>
          </a:prstGeom>
        </p:spPr>
      </p:pic>
      <p:pic>
        <p:nvPicPr>
          <p:cNvPr id="9" name="Picture 8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E9B4D41C-ACDC-9251-BF1B-7F288D64AEB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366" t="13687" r="74237" b="60625"/>
          <a:stretch>
            <a:fillRect/>
          </a:stretch>
        </p:blipFill>
        <p:spPr>
          <a:xfrm>
            <a:off x="8615795" y="931766"/>
            <a:ext cx="2349795" cy="818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790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F2361B-EDB4-63C1-95A2-B4ADCF331A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3FAD9E-B8BB-6D8F-351E-769F727FFD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93850" y="79756"/>
            <a:ext cx="9004300" cy="1075944"/>
          </a:xfrm>
        </p:spPr>
        <p:txBody>
          <a:bodyPr>
            <a:normAutofit fontScale="90000"/>
          </a:bodyPr>
          <a:lstStyle/>
          <a:p>
            <a:r>
              <a:rPr lang="en-US" i="1" u="sng"/>
              <a:t>S</a:t>
            </a:r>
            <a:r>
              <a:rPr lang="en-US"/>
              <a:t>tructural </a:t>
            </a:r>
            <a:r>
              <a:rPr lang="en-US" u="sng"/>
              <a:t>S</a:t>
            </a:r>
            <a:r>
              <a:rPr lang="en-US"/>
              <a:t>imulation </a:t>
            </a:r>
            <a:r>
              <a:rPr lang="en-US" u="sng"/>
              <a:t>T</a:t>
            </a:r>
            <a:r>
              <a:rPr lang="en-US"/>
              <a:t>oolkit 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5C91F81-3976-58E0-76CF-FEA7B501C8C7}"/>
              </a:ext>
            </a:extLst>
          </p:cNvPr>
          <p:cNvSpPr txBox="1"/>
          <p:nvPr/>
        </p:nvSpPr>
        <p:spPr>
          <a:xfrm>
            <a:off x="1136630" y="1264622"/>
            <a:ext cx="1012827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Purpose: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SST is NOT a simulator. Rather, it provides the interface/framework to simulate whole systems through plugins termed “elements”.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45A0C4E-1826-B057-B181-210472FE5F27}"/>
              </a:ext>
            </a:extLst>
          </p:cNvPr>
          <p:cNvSpPr txBox="1"/>
          <p:nvPr/>
        </p:nvSpPr>
        <p:spPr>
          <a:xfrm>
            <a:off x="1136630" y="2307580"/>
            <a:ext cx="601347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Numerous applications exist to simulate specific computer architectures: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RTL sims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  <a:sym typeface="Wingdings" pitchFamily="2" charset="2"/>
              </a:rPr>
              <a:t> simulate hardware @ logic/gate/register level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  <a:sym typeface="Wingdings" pitchFamily="2" charset="2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  <a:sym typeface="Wingdings" pitchFamily="2" charset="2"/>
              </a:rPr>
              <a:t>OOO cache sims  instruction pipeline (test efficiency)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  <a:sym typeface="Wingdings" pitchFamily="2" charset="2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  <a:sym typeface="Wingdings" pitchFamily="2" charset="2"/>
              </a:rPr>
              <a:t>DRAM sims  test mem hierarchy designs &amp; perf. under varying workloads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  <a:sym typeface="Wingdings" pitchFamily="2" charset="2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  <a:sym typeface="Wingdings" pitchFamily="2" charset="2"/>
              </a:rPr>
              <a:t>Network sims  simulate data transfer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9AEE0B6-F671-E0F9-BA11-ABB8B952D5E4}"/>
              </a:ext>
            </a:extLst>
          </p:cNvPr>
          <p:cNvSpPr txBox="1"/>
          <p:nvPr/>
        </p:nvSpPr>
        <p:spPr>
          <a:xfrm>
            <a:off x="1136630" y="5588000"/>
            <a:ext cx="444878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Potential drawbacks of standalone sims: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Can’t interact with one another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Most likely designed to be single-threaded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87C9CF9-C396-9E55-B1B4-E8147DBB09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7149" y="3036550"/>
            <a:ext cx="3954409" cy="2286563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D7F9AAC-16AA-EC1F-8FBD-2CC533B03C74}"/>
              </a:ext>
            </a:extLst>
          </p:cNvPr>
          <p:cNvSpPr/>
          <p:nvPr/>
        </p:nvSpPr>
        <p:spPr>
          <a:xfrm>
            <a:off x="7677149" y="3036550"/>
            <a:ext cx="3954409" cy="2286563"/>
          </a:xfrm>
          <a:prstGeom prst="rect">
            <a:avLst/>
          </a:prstGeom>
          <a:noFill/>
          <a:ln w="38100">
            <a:solidFill>
              <a:srgbClr val="0A0A0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16798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4908E79-B274-A07E-C025-843644DA8B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4DE9594-758E-953A-CB45-6438AB89250C}"/>
              </a:ext>
            </a:extLst>
          </p:cNvPr>
          <p:cNvSpPr txBox="1"/>
          <p:nvPr/>
        </p:nvSpPr>
        <p:spPr>
          <a:xfrm>
            <a:off x="4553538" y="131260"/>
            <a:ext cx="2445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Simulation Input File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BA32E1-D000-6EB0-EFE2-66C23110FA08}"/>
              </a:ext>
            </a:extLst>
          </p:cNvPr>
          <p:cNvSpPr txBox="1"/>
          <p:nvPr/>
        </p:nvSpPr>
        <p:spPr>
          <a:xfrm>
            <a:off x="9272656" y="4963573"/>
            <a:ext cx="202491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System now has: </a:t>
            </a:r>
          </a:p>
          <a:p>
            <a:r>
              <a:rPr lang="en-US" dirty="0">
                <a:solidFill>
                  <a:schemeClr val="bg1"/>
                </a:solidFill>
              </a:rPr>
              <a:t>3 main components</a:t>
            </a:r>
          </a:p>
          <a:p>
            <a:r>
              <a:rPr lang="en-US" dirty="0">
                <a:solidFill>
                  <a:schemeClr val="bg1"/>
                </a:solidFill>
              </a:rPr>
              <a:t>1 subcomponent</a:t>
            </a: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69EE5E1-619E-998E-647F-7997C3859A8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3538" t="21388"/>
          <a:stretch>
            <a:fillRect/>
          </a:stretch>
        </p:blipFill>
        <p:spPr>
          <a:xfrm>
            <a:off x="9186530" y="2115879"/>
            <a:ext cx="1673866" cy="2847694"/>
          </a:xfrm>
          <a:prstGeom prst="rect">
            <a:avLst/>
          </a:prstGeom>
        </p:spPr>
      </p:pic>
      <p:pic>
        <p:nvPicPr>
          <p:cNvPr id="9" name="Picture 8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B5F2A8AD-3197-E5A9-BBA0-DD15E99E4D5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366" t="13687" r="74237" b="60625"/>
          <a:stretch>
            <a:fillRect/>
          </a:stretch>
        </p:blipFill>
        <p:spPr>
          <a:xfrm>
            <a:off x="8615795" y="931766"/>
            <a:ext cx="2349795" cy="818707"/>
          </a:xfrm>
          <a:prstGeom prst="rect">
            <a:avLst/>
          </a:prstGeom>
        </p:spPr>
      </p:pic>
      <p:pic>
        <p:nvPicPr>
          <p:cNvPr id="3" name="Picture 2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167A863A-A2EF-C260-06B1-1FEC5EA04A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238" y="1924050"/>
            <a:ext cx="7340600" cy="300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9256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0D77B01-3EF6-024B-A786-D5DEBB2938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205509D-0085-FE92-761D-5259AD497D9F}"/>
              </a:ext>
            </a:extLst>
          </p:cNvPr>
          <p:cNvSpPr txBox="1"/>
          <p:nvPr/>
        </p:nvSpPr>
        <p:spPr>
          <a:xfrm>
            <a:off x="4553538" y="131260"/>
            <a:ext cx="2445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Simulation Input File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F953EC-F3E9-0D6F-4D07-0D4299C370FF}"/>
              </a:ext>
            </a:extLst>
          </p:cNvPr>
          <p:cNvSpPr txBox="1"/>
          <p:nvPr/>
        </p:nvSpPr>
        <p:spPr>
          <a:xfrm>
            <a:off x="9272656" y="5644056"/>
            <a:ext cx="202491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System now has: </a:t>
            </a:r>
          </a:p>
          <a:p>
            <a:r>
              <a:rPr lang="en-US" dirty="0">
                <a:solidFill>
                  <a:schemeClr val="bg1"/>
                </a:solidFill>
              </a:rPr>
              <a:t>3 main components</a:t>
            </a:r>
          </a:p>
          <a:p>
            <a:r>
              <a:rPr lang="en-US" dirty="0">
                <a:solidFill>
                  <a:schemeClr val="bg1"/>
                </a:solidFill>
              </a:rPr>
              <a:t>2 subcomponents</a:t>
            </a:r>
          </a:p>
        </p:txBody>
      </p:sp>
      <p:pic>
        <p:nvPicPr>
          <p:cNvPr id="9" name="Picture 8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0AD49735-9D02-30FF-C50A-7F600EBB8F4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366" t="13687" r="74237" b="60625"/>
          <a:stretch>
            <a:fillRect/>
          </a:stretch>
        </p:blipFill>
        <p:spPr>
          <a:xfrm>
            <a:off x="9110214" y="1487808"/>
            <a:ext cx="2349795" cy="818707"/>
          </a:xfrm>
          <a:prstGeom prst="rect">
            <a:avLst/>
          </a:prstGeom>
        </p:spPr>
      </p:pic>
      <p:pic>
        <p:nvPicPr>
          <p:cNvPr id="5" name="Picture 4" descr="A computer code with black text&#10;&#10;AI-generated content may be incorrect.">
            <a:extLst>
              <a:ext uri="{FF2B5EF4-FFF2-40B4-BE49-F238E27FC236}">
                <a16:creationId xmlns:a16="http://schemas.microsoft.com/office/drawing/2014/main" id="{4A97BC3C-7F24-4C94-2525-DB447B689D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334" y="2382295"/>
            <a:ext cx="10572256" cy="3185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5055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E2534DF-D448-97C8-D122-6669B12622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F7FB4F1-7B9D-84E9-11F2-7BBABB7D8C4A}"/>
              </a:ext>
            </a:extLst>
          </p:cNvPr>
          <p:cNvSpPr txBox="1"/>
          <p:nvPr/>
        </p:nvSpPr>
        <p:spPr>
          <a:xfrm>
            <a:off x="4553538" y="131260"/>
            <a:ext cx="2445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Simulation Input File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DC9F7D6-10B8-43D3-33D5-260544B36E57}"/>
              </a:ext>
            </a:extLst>
          </p:cNvPr>
          <p:cNvSpPr txBox="1"/>
          <p:nvPr/>
        </p:nvSpPr>
        <p:spPr>
          <a:xfrm>
            <a:off x="9272656" y="5644056"/>
            <a:ext cx="274806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System now has: </a:t>
            </a:r>
          </a:p>
          <a:p>
            <a:r>
              <a:rPr lang="en-US" dirty="0">
                <a:solidFill>
                  <a:schemeClr val="bg1"/>
                </a:solidFill>
              </a:rPr>
              <a:t>3 main components</a:t>
            </a:r>
          </a:p>
          <a:p>
            <a:r>
              <a:rPr lang="en-US" dirty="0">
                <a:solidFill>
                  <a:schemeClr val="bg1"/>
                </a:solidFill>
              </a:rPr>
              <a:t>2 subcomponents</a:t>
            </a:r>
          </a:p>
          <a:p>
            <a:r>
              <a:rPr lang="en-US" dirty="0">
                <a:solidFill>
                  <a:schemeClr val="bg1"/>
                </a:solidFill>
              </a:rPr>
              <a:t>Links between components</a:t>
            </a:r>
          </a:p>
        </p:txBody>
      </p:sp>
      <p:pic>
        <p:nvPicPr>
          <p:cNvPr id="3" name="Picture 2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8C73ADED-4487-EA8F-9BA0-FAF7CFD476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697" y="1423060"/>
            <a:ext cx="9840687" cy="4300030"/>
          </a:xfrm>
          <a:prstGeom prst="rect">
            <a:avLst/>
          </a:prstGeom>
        </p:spPr>
      </p:pic>
      <p:pic>
        <p:nvPicPr>
          <p:cNvPr id="4" name="Picture 3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E922A388-C673-55B0-FF98-9790790570D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366" t="13687" r="74237" b="60625"/>
          <a:stretch>
            <a:fillRect/>
          </a:stretch>
        </p:blipFill>
        <p:spPr>
          <a:xfrm>
            <a:off x="8677181" y="1013706"/>
            <a:ext cx="2349795" cy="818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4471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2843D53-81B2-1DF3-6F81-DE8A87991E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black background with white text&#10;&#10;AI-generated content may be incorrect.">
            <a:extLst>
              <a:ext uri="{FF2B5EF4-FFF2-40B4-BE49-F238E27FC236}">
                <a16:creationId xmlns:a16="http://schemas.microsoft.com/office/drawing/2014/main" id="{C1EB5008-C174-6034-0941-B48AF38A8C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821" y="932862"/>
            <a:ext cx="11578357" cy="170682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217CA63-49C8-2508-DC5C-76025FBACFA9}"/>
              </a:ext>
            </a:extLst>
          </p:cNvPr>
          <p:cNvSpPr txBox="1"/>
          <p:nvPr/>
        </p:nvSpPr>
        <p:spPr>
          <a:xfrm>
            <a:off x="3554823" y="131260"/>
            <a:ext cx="5082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Running our Input File / Executing Simulation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0DEEED3-E0E2-29A1-4145-160698ECD283}"/>
              </a:ext>
            </a:extLst>
          </p:cNvPr>
          <p:cNvSpPr/>
          <p:nvPr/>
        </p:nvSpPr>
        <p:spPr>
          <a:xfrm>
            <a:off x="306821" y="1536686"/>
            <a:ext cx="11578357" cy="324005"/>
          </a:xfrm>
          <a:prstGeom prst="rect">
            <a:avLst/>
          </a:pr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6C73A7-FDDE-2EDC-E210-16A7DF11BD3F}"/>
              </a:ext>
            </a:extLst>
          </p:cNvPr>
          <p:cNvSpPr txBox="1"/>
          <p:nvPr/>
        </p:nvSpPr>
        <p:spPr>
          <a:xfrm>
            <a:off x="1442834" y="2700898"/>
            <a:ext cx="975786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Simply running SST on your simulation file does not produce any output other than ‘simulated time’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We need to add additional options to our input file</a:t>
            </a:r>
          </a:p>
        </p:txBody>
      </p:sp>
      <p:pic>
        <p:nvPicPr>
          <p:cNvPr id="11" name="Picture 10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2E254516-6D8E-539A-8F91-BFE69360BF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8242" y="3592330"/>
            <a:ext cx="5930486" cy="323377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4E39FCE-08EE-9209-9604-9709903ADE31}"/>
              </a:ext>
            </a:extLst>
          </p:cNvPr>
          <p:cNvSpPr/>
          <p:nvPr/>
        </p:nvSpPr>
        <p:spPr>
          <a:xfrm>
            <a:off x="2848242" y="4515660"/>
            <a:ext cx="3467498" cy="1651224"/>
          </a:xfrm>
          <a:prstGeom prst="rect">
            <a:avLst/>
          </a:pr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3350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07175-632F-3F37-238B-8206AE749E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DAA2E3-017B-7C4E-5852-1B05C1F976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7300" y="2505456"/>
            <a:ext cx="9677400" cy="1645920"/>
          </a:xfrm>
        </p:spPr>
        <p:txBody>
          <a:bodyPr>
            <a:normAutofit fontScale="90000"/>
          </a:bodyPr>
          <a:lstStyle/>
          <a:p>
            <a:r>
              <a:rPr lang="en-US" dirty="0"/>
              <a:t>Assignment:</a:t>
            </a:r>
            <a:br>
              <a:rPr lang="en-US" dirty="0"/>
            </a:br>
            <a:br>
              <a:rPr lang="en-US" dirty="0"/>
            </a:br>
            <a:r>
              <a:rPr lang="en-US" dirty="0"/>
              <a:t>Interpreting the </a:t>
            </a:r>
            <a:r>
              <a:rPr lang="en-US" dirty="0" err="1"/>
              <a:t>outfile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59541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A7615B-72F7-C48E-6349-EB65597A81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2AE8CA8-627A-A1C1-6F01-4ECA27496C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772" y="134911"/>
            <a:ext cx="6030307" cy="65881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FC61C02-C572-3706-61BC-128D0A9F94EE}"/>
              </a:ext>
            </a:extLst>
          </p:cNvPr>
          <p:cNvSpPr txBox="1"/>
          <p:nvPr/>
        </p:nvSpPr>
        <p:spPr>
          <a:xfrm>
            <a:off x="7944852" y="1166842"/>
            <a:ext cx="35814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Sample questions: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Cache effectiveness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Cache hits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Cache misses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Miss rate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Throughput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Total CPU cycles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Requests per cycle</a:t>
            </a:r>
          </a:p>
          <a:p>
            <a:pPr marL="342900" indent="-342900">
              <a:buAutoNum type="arabicPeriod"/>
            </a:pP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System bottleneck: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After going through the output file in this guided manner, hypothesize where you believe a bottleneck is occurring.</a:t>
            </a:r>
          </a:p>
        </p:txBody>
      </p:sp>
    </p:spTree>
    <p:extLst>
      <p:ext uri="{BB962C8B-B14F-4D97-AF65-F5344CB8AC3E}">
        <p14:creationId xmlns:p14="http://schemas.microsoft.com/office/powerpoint/2010/main" val="36355793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E6E272-C0E9-FF3A-25D2-0B796599D9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B18167A-F956-7C84-D9DF-751451A9CE1E}"/>
              </a:ext>
            </a:extLst>
          </p:cNvPr>
          <p:cNvSpPr txBox="1"/>
          <p:nvPr/>
        </p:nvSpPr>
        <p:spPr>
          <a:xfrm>
            <a:off x="4475770" y="99429"/>
            <a:ext cx="3728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SST Directory Overview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6C00FB0-CAFC-4111-CFD4-0C0D00CBEA1C}"/>
              </a:ext>
            </a:extLst>
          </p:cNvPr>
          <p:cNvCxnSpPr/>
          <p:nvPr/>
        </p:nvCxnSpPr>
        <p:spPr>
          <a:xfrm>
            <a:off x="1828799" y="947056"/>
            <a:ext cx="1370206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10422A5-F039-1368-3FA9-44E3E2804CF7}"/>
              </a:ext>
            </a:extLst>
          </p:cNvPr>
          <p:cNvSpPr txBox="1"/>
          <p:nvPr/>
        </p:nvSpPr>
        <p:spPr>
          <a:xfrm>
            <a:off x="300161" y="561094"/>
            <a:ext cx="29973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Working SST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dir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 in Scratch</a:t>
            </a:r>
          </a:p>
        </p:txBody>
      </p:sp>
      <p:pic>
        <p:nvPicPr>
          <p:cNvPr id="15" name="Picture 14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46006482-DF92-7CAD-F97E-7461F711D2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9633" y="783470"/>
            <a:ext cx="6020925" cy="5823518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3AF2B64-C308-7968-32CC-D671114DCB44}"/>
              </a:ext>
            </a:extLst>
          </p:cNvPr>
          <p:cNvCxnSpPr>
            <a:cxnSpLocks/>
          </p:cNvCxnSpPr>
          <p:nvPr/>
        </p:nvCxnSpPr>
        <p:spPr>
          <a:xfrm flipV="1">
            <a:off x="2302329" y="2454728"/>
            <a:ext cx="1668167" cy="1240501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F533F097-3CF0-8C17-CC87-A3B26A787C5F}"/>
              </a:ext>
            </a:extLst>
          </p:cNvPr>
          <p:cNvSpPr txBox="1"/>
          <p:nvPr/>
        </p:nvSpPr>
        <p:spPr>
          <a:xfrm>
            <a:off x="300161" y="3695229"/>
            <a:ext cx="28988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Source compilation will be our focus today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EA81ADB-842E-BCF7-71A2-3F4EC8F9493B}"/>
              </a:ext>
            </a:extLst>
          </p:cNvPr>
          <p:cNvCxnSpPr>
            <a:cxnSpLocks/>
          </p:cNvCxnSpPr>
          <p:nvPr/>
        </p:nvCxnSpPr>
        <p:spPr>
          <a:xfrm flipH="1">
            <a:off x="5769291" y="1284513"/>
            <a:ext cx="4120380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A232A906-E364-8A7F-0ED0-535A728C3499}"/>
              </a:ext>
            </a:extLst>
          </p:cNvPr>
          <p:cNvSpPr txBox="1"/>
          <p:nvPr/>
        </p:nvSpPr>
        <p:spPr>
          <a:xfrm>
            <a:off x="9293156" y="1317171"/>
            <a:ext cx="289884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Building an SST container image will be your first assignment.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32206C5-4039-2685-0EA9-A73B708E1E47}"/>
              </a:ext>
            </a:extLst>
          </p:cNvPr>
          <p:cNvSpPr/>
          <p:nvPr/>
        </p:nvSpPr>
        <p:spPr>
          <a:xfrm>
            <a:off x="4111870" y="2425594"/>
            <a:ext cx="2792045" cy="366581"/>
          </a:xfrm>
          <a:prstGeom prst="rect">
            <a:avLst/>
          </a:pr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4C25796-BB52-E85A-AE80-EA1048813542}"/>
              </a:ext>
            </a:extLst>
          </p:cNvPr>
          <p:cNvSpPr/>
          <p:nvPr/>
        </p:nvSpPr>
        <p:spPr>
          <a:xfrm>
            <a:off x="4111870" y="3429000"/>
            <a:ext cx="2792045" cy="366581"/>
          </a:xfrm>
          <a:prstGeom prst="rect">
            <a:avLst/>
          </a:pr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4A6A9DC-7FB6-F0E6-B906-E79F4C0B2B2F}"/>
              </a:ext>
            </a:extLst>
          </p:cNvPr>
          <p:cNvSpPr/>
          <p:nvPr/>
        </p:nvSpPr>
        <p:spPr>
          <a:xfrm>
            <a:off x="4111870" y="4432406"/>
            <a:ext cx="2792045" cy="366581"/>
          </a:xfrm>
          <a:prstGeom prst="rect">
            <a:avLst/>
          </a:pr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C6461C8-278B-760F-A981-80CA8568A422}"/>
              </a:ext>
            </a:extLst>
          </p:cNvPr>
          <p:cNvSpPr/>
          <p:nvPr/>
        </p:nvSpPr>
        <p:spPr>
          <a:xfrm>
            <a:off x="4111870" y="5435812"/>
            <a:ext cx="2792045" cy="366581"/>
          </a:xfrm>
          <a:prstGeom prst="rect">
            <a:avLst/>
          </a:pr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35361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1" grpId="0"/>
      <p:bldP spid="22" grpId="0" animBg="1"/>
      <p:bldP spid="23" grpId="0" animBg="1"/>
      <p:bldP spid="24" grpId="0" animBg="1"/>
      <p:bldP spid="2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F939A6-9E23-3F35-FECD-13139C8238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F8851667-7EA2-5ADF-9A7C-CFFF155DB43B}"/>
              </a:ext>
            </a:extLst>
          </p:cNvPr>
          <p:cNvSpPr txBox="1"/>
          <p:nvPr/>
        </p:nvSpPr>
        <p:spPr>
          <a:xfrm>
            <a:off x="932502" y="1091864"/>
            <a:ext cx="10683082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Steps: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./configure --prefix=&lt;path_to_Python3_home_dir&gt; --enable-optimizations --with-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ensurepip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=install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--enable-optimizations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  <a:sym typeface="Wingdings" panose="05000000000000000000" pitchFamily="2" charset="2"/>
              </a:rPr>
              <a:t> Tests are run that produce profiling data. Python3 is compiled according to this “profile guided optimization” approach, resulting in a faster python binary interpreter.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  <a:sym typeface="Wingdings" panose="05000000000000000000" pitchFamily="2" charset="2"/>
              </a:rPr>
              <a:t>--with-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  <a:sym typeface="Wingdings" panose="05000000000000000000" pitchFamily="2" charset="2"/>
              </a:rPr>
              <a:t>ensurepip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  <a:sym typeface="Wingdings" panose="05000000000000000000" pitchFamily="2" charset="2"/>
              </a:rPr>
              <a:t>=install  Auto install pip with the new Python build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  <a:sym typeface="Wingdings" panose="05000000000000000000" pitchFamily="2" charset="2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  <a:sym typeface="Wingdings" panose="05000000000000000000" pitchFamily="2" charset="2"/>
              </a:rPr>
              <a:t>make –j8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  <a:sym typeface="Wingdings" panose="05000000000000000000" pitchFamily="2" charset="2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  <a:sym typeface="Wingdings" panose="05000000000000000000" pitchFamily="2" charset="2"/>
              </a:rPr>
              <a:t>make install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  <a:sym typeface="Wingdings" panose="05000000000000000000" pitchFamily="2" charset="2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export PATH=~/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python_build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/Python-3.12.3/bin:$PATH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CB1A9FC-5F68-DFE1-FF46-5BF09AED5D62}"/>
              </a:ext>
            </a:extLst>
          </p:cNvPr>
          <p:cNvSpPr/>
          <p:nvPr/>
        </p:nvSpPr>
        <p:spPr>
          <a:xfrm>
            <a:off x="982335" y="1479975"/>
            <a:ext cx="10277163" cy="844125"/>
          </a:xfrm>
          <a:prstGeom prst="rect">
            <a:avLst/>
          </a:prstGeom>
          <a:solidFill>
            <a:srgbClr val="FFC0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26C4EC4-7A2A-445B-72C8-42A4E20C9979}"/>
              </a:ext>
            </a:extLst>
          </p:cNvPr>
          <p:cNvSpPr/>
          <p:nvPr/>
        </p:nvSpPr>
        <p:spPr>
          <a:xfrm>
            <a:off x="982335" y="4351295"/>
            <a:ext cx="1322715" cy="501225"/>
          </a:xfrm>
          <a:prstGeom prst="rect">
            <a:avLst/>
          </a:prstGeom>
          <a:solidFill>
            <a:srgbClr val="FFC0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6751FBE-2041-4099-31CB-4701DFE8B1DE}"/>
              </a:ext>
            </a:extLst>
          </p:cNvPr>
          <p:cNvSpPr/>
          <p:nvPr/>
        </p:nvSpPr>
        <p:spPr>
          <a:xfrm>
            <a:off x="982335" y="5078853"/>
            <a:ext cx="1532265" cy="501225"/>
          </a:xfrm>
          <a:prstGeom prst="rect">
            <a:avLst/>
          </a:prstGeom>
          <a:solidFill>
            <a:srgbClr val="FFC0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36950E-13DB-C305-7795-81F252F4ECC2}"/>
              </a:ext>
            </a:extLst>
          </p:cNvPr>
          <p:cNvSpPr txBox="1"/>
          <p:nvPr/>
        </p:nvSpPr>
        <p:spPr>
          <a:xfrm>
            <a:off x="3826466" y="214366"/>
            <a:ext cx="45390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Building Python 3 from source</a:t>
            </a:r>
          </a:p>
        </p:txBody>
      </p:sp>
    </p:spTree>
    <p:extLst>
      <p:ext uri="{BB962C8B-B14F-4D97-AF65-F5344CB8AC3E}">
        <p14:creationId xmlns:p14="http://schemas.microsoft.com/office/powerpoint/2010/main" val="12446494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32907F-627B-2E67-0DD9-D4D3F22273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D48A543-A12F-DBC3-AD17-143E2FBC3F41}"/>
              </a:ext>
            </a:extLst>
          </p:cNvPr>
          <p:cNvSpPr txBox="1"/>
          <p:nvPr/>
        </p:nvSpPr>
        <p:spPr>
          <a:xfrm>
            <a:off x="3788704" y="159538"/>
            <a:ext cx="46336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Building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OpenMPI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 from source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72B0A8B-8B5B-BB2D-7984-E0286D69E8B7}"/>
              </a:ext>
            </a:extLst>
          </p:cNvPr>
          <p:cNvSpPr txBox="1"/>
          <p:nvPr/>
        </p:nvSpPr>
        <p:spPr>
          <a:xfrm>
            <a:off x="957416" y="1066151"/>
            <a:ext cx="10683083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Why: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Originally, I compiled SST on a cluster that did not have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OpenMPI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 installed.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On Phoenix and ICE, loading the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openmpi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 module works…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…However, your first assignment is to create a container definition file. 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Since these are portable, there is the possibility that a system your def file gets transferred to does not have modules or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OpenMPI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 installed.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  <a:p>
            <a:pPr marL="45720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Depending on the package manager (OS dependent), you may not have the option to install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OpenMPI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.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dnf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 install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openmpi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openmpi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-devel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I ran into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OpenMPI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 errors while building SST when installing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OpenMPI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 via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dnf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.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7AF1AAD-AF05-171C-E8D9-77C5302C4486}"/>
              </a:ext>
            </a:extLst>
          </p:cNvPr>
          <p:cNvCxnSpPr/>
          <p:nvPr/>
        </p:nvCxnSpPr>
        <p:spPr>
          <a:xfrm>
            <a:off x="381000" y="4400550"/>
            <a:ext cx="11449050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0493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E9EEA0-A9F7-E6F0-785C-71E0BD78FE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8752DC7-E29E-F2D6-3433-37727BE6F4E2}"/>
              </a:ext>
            </a:extLst>
          </p:cNvPr>
          <p:cNvSpPr txBox="1"/>
          <p:nvPr/>
        </p:nvSpPr>
        <p:spPr>
          <a:xfrm>
            <a:off x="3788704" y="159538"/>
            <a:ext cx="46336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Building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OpenMPI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 from source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ED0B37-A134-AC99-8496-8F42CF1E2128}"/>
              </a:ext>
            </a:extLst>
          </p:cNvPr>
          <p:cNvSpPr txBox="1"/>
          <p:nvPr/>
        </p:nvSpPr>
        <p:spPr>
          <a:xfrm>
            <a:off x="932502" y="1091864"/>
            <a:ext cx="10683082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Steps for local installation: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./configure --prefix=&lt;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path_to_OpenMPI_home_dir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&gt;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make –j8 all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make install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export OMPI_DIR=&lt;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path_to_OpenMPI_home_dir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&gt;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export PATH=$OMPI_DIR/bin:$PATH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export LD_LIBRARY_PATH=$OMPI_DIR/lib:$LD_LIBRARY_PATH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E419C7C-DDE6-6E89-3634-7EC3439CFD61}"/>
              </a:ext>
            </a:extLst>
          </p:cNvPr>
          <p:cNvSpPr/>
          <p:nvPr/>
        </p:nvSpPr>
        <p:spPr>
          <a:xfrm>
            <a:off x="989652" y="1459556"/>
            <a:ext cx="6649398" cy="501225"/>
          </a:xfrm>
          <a:prstGeom prst="rect">
            <a:avLst/>
          </a:prstGeom>
          <a:solidFill>
            <a:srgbClr val="FFC0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41A93F8-6071-01A1-512D-F525AC45A414}"/>
              </a:ext>
            </a:extLst>
          </p:cNvPr>
          <p:cNvSpPr/>
          <p:nvPr/>
        </p:nvSpPr>
        <p:spPr>
          <a:xfrm>
            <a:off x="989652" y="2196112"/>
            <a:ext cx="1582098" cy="501225"/>
          </a:xfrm>
          <a:prstGeom prst="rect">
            <a:avLst/>
          </a:prstGeom>
          <a:solidFill>
            <a:srgbClr val="FFC0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51C3A28-F756-A804-6F7B-E02603770B44}"/>
              </a:ext>
            </a:extLst>
          </p:cNvPr>
          <p:cNvSpPr/>
          <p:nvPr/>
        </p:nvSpPr>
        <p:spPr>
          <a:xfrm>
            <a:off x="989652" y="2927775"/>
            <a:ext cx="1582098" cy="501225"/>
          </a:xfrm>
          <a:prstGeom prst="rect">
            <a:avLst/>
          </a:prstGeom>
          <a:solidFill>
            <a:srgbClr val="FFC0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949554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1521AC-0695-A469-22D2-E2BAC17009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FE4E859-75F6-68FF-8DB3-D69BD593E9AE}"/>
              </a:ext>
            </a:extLst>
          </p:cNvPr>
          <p:cNvSpPr txBox="1"/>
          <p:nvPr/>
        </p:nvSpPr>
        <p:spPr>
          <a:xfrm>
            <a:off x="3788704" y="159538"/>
            <a:ext cx="46336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Building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OpenMPI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 from source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6ED70F-1EFE-6305-FA93-191234421505}"/>
              </a:ext>
            </a:extLst>
          </p:cNvPr>
          <p:cNvSpPr txBox="1"/>
          <p:nvPr/>
        </p:nvSpPr>
        <p:spPr>
          <a:xfrm>
            <a:off x="932502" y="1091864"/>
            <a:ext cx="10683082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Steps for container installation:</a:t>
            </a:r>
          </a:p>
          <a:p>
            <a:pPr marL="457200" marR="0" lvl="0" indent="-4572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Install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OpenMPI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 build dependencies --&gt; SEE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000000"/>
                </a:highlight>
                <a:uLnTx/>
                <a:uFillTx/>
                <a:latin typeface="Gill Sans MT" panose="020B0502020104020203"/>
                <a:ea typeface="+mn-ea"/>
                <a:cs typeface="+mn-cs"/>
                <a:hlinkClick r:id="rId2"/>
              </a:rPr>
              <a:t>https://docs.open-mpi.org/en/v5.0.x/installing-open-mpi/required-support-libraries.html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000000"/>
              </a:highlight>
              <a:uLnTx/>
              <a:uFillTx/>
              <a:latin typeface="Gill Sans MT" panose="020B0502020104020203"/>
              <a:ea typeface="+mn-ea"/>
              <a:cs typeface="+mn-cs"/>
            </a:endParaRPr>
          </a:p>
          <a:p>
            <a:pPr marL="457200" marR="0" lvl="0" indent="-4572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  <a:p>
            <a:pPr marL="457200" marR="0" lvl="0" indent="-4572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Host of other packages that can be installed:</a:t>
            </a:r>
          </a:p>
          <a:p>
            <a:pPr marL="914400" marR="0" lvl="1" indent="-4572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numactl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-devel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  <a:sym typeface="Wingdings" panose="05000000000000000000" pitchFamily="2" charset="2"/>
              </a:rPr>
              <a:t> improved memory placement on NUMA systems</a:t>
            </a:r>
          </a:p>
          <a:p>
            <a:pPr marL="914400" marR="0" lvl="1" indent="-4572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  <a:sym typeface="Wingdings" panose="05000000000000000000" pitchFamily="2" charset="2"/>
            </a:endParaRPr>
          </a:p>
          <a:p>
            <a:pPr marL="914400" marR="0" lvl="1" indent="-4572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  <a:sym typeface="Wingdings" panose="05000000000000000000" pitchFamily="2" charset="2"/>
            </a:endParaRPr>
          </a:p>
          <a:p>
            <a:pPr marL="914400" marR="0" lvl="1" indent="-4572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  <a:sym typeface="Wingdings" panose="05000000000000000000" pitchFamily="2" charset="2"/>
              </a:rPr>
              <a:t>hwloc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  <a:sym typeface="Wingdings" panose="05000000000000000000" pitchFamily="2" charset="2"/>
              </a:rPr>
              <a:t>-devel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  <a:sym typeface="Wingdings" panose="05000000000000000000" pitchFamily="2" charset="2"/>
              </a:rPr>
              <a:t>libevent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  <a:sym typeface="Wingdings" panose="05000000000000000000" pitchFamily="2" charset="2"/>
              </a:rPr>
              <a:t>-devel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  <a:sym typeface="Wingdings" panose="05000000000000000000" pitchFamily="2" charset="2"/>
              </a:rPr>
              <a:t>pmix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  <a:sym typeface="Wingdings" panose="05000000000000000000" pitchFamily="2" charset="2"/>
              </a:rPr>
              <a:t>-devel  SLURM-aware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  <a:sym typeface="Wingdings" panose="05000000000000000000" pitchFamily="2" charset="2"/>
              </a:rPr>
              <a:t>OpenMPI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  <a:sym typeface="Wingdings" panose="05000000000000000000" pitchFamily="2" charset="2"/>
            </a:endParaRPr>
          </a:p>
          <a:p>
            <a:pPr marL="914400" marR="0" lvl="1" indent="-4572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libibverbs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-devel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  <a:sym typeface="Wingdings" panose="05000000000000000000" pitchFamily="2" charset="2"/>
              </a:rPr>
              <a:t> For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  <a:sym typeface="Wingdings" panose="05000000000000000000" pitchFamily="2" charset="2"/>
              </a:rPr>
              <a:t>Infiniband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  <a:sym typeface="Wingdings" panose="05000000000000000000" pitchFamily="2" charset="2"/>
              </a:rPr>
              <a:t> Networks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dnf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 -y install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hwloc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-devel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libevent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-devel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numactl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-devel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pmix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-devel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libibverbs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-devel</a:t>
            </a:r>
          </a:p>
        </p:txBody>
      </p:sp>
      <p:pic>
        <p:nvPicPr>
          <p:cNvPr id="5" name="Picture 4" descr="A black background with white text&#10;&#10;AI-generated content may be incorrect.">
            <a:extLst>
              <a:ext uri="{FF2B5EF4-FFF2-40B4-BE49-F238E27FC236}">
                <a16:creationId xmlns:a16="http://schemas.microsoft.com/office/drawing/2014/main" id="{4676B3A9-1191-F1AA-C264-73F0B3AE47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5682" y="3411126"/>
            <a:ext cx="2400635" cy="64779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715B095-7A8B-42D1-6CED-B6FA2B7D0C4B}"/>
              </a:ext>
            </a:extLst>
          </p:cNvPr>
          <p:cNvSpPr/>
          <p:nvPr/>
        </p:nvSpPr>
        <p:spPr>
          <a:xfrm>
            <a:off x="875352" y="5114954"/>
            <a:ext cx="10326996" cy="501225"/>
          </a:xfrm>
          <a:prstGeom prst="rect">
            <a:avLst/>
          </a:prstGeom>
          <a:solidFill>
            <a:srgbClr val="FFC0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367009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ACDA8B-84D2-B92A-7FB6-6C06C62CF1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97605DF-4D20-3784-0984-A40CC437BC65}"/>
              </a:ext>
            </a:extLst>
          </p:cNvPr>
          <p:cNvSpPr txBox="1"/>
          <p:nvPr/>
        </p:nvSpPr>
        <p:spPr>
          <a:xfrm>
            <a:off x="3788704" y="159538"/>
            <a:ext cx="46336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Building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OpenMPI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 from source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611B00-88A0-3CE6-30DE-CD5357339EFD}"/>
              </a:ext>
            </a:extLst>
          </p:cNvPr>
          <p:cNvSpPr txBox="1"/>
          <p:nvPr/>
        </p:nvSpPr>
        <p:spPr>
          <a:xfrm>
            <a:off x="932502" y="1091864"/>
            <a:ext cx="10683082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Steps for container installation: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  <a:p>
            <a:pPr marL="457200" marR="0" lvl="0" indent="-4572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 startAt="3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./configure --prefix=/opt/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openmpi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 --with-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slurm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 --with-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pmix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  <a:p>
            <a:pPr marL="914400" marR="0" lvl="1" indent="-4572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--with-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slurm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  <a:sym typeface="Wingdings" panose="05000000000000000000" pitchFamily="2" charset="2"/>
              </a:rPr>
              <a:t> links SLURM’s dev headers and libs</a:t>
            </a:r>
          </a:p>
          <a:p>
            <a:pPr marL="914400" marR="0" lvl="1" indent="-4572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  <a:sym typeface="Wingdings" panose="05000000000000000000" pitchFamily="2" charset="2"/>
              </a:rPr>
              <a:t>--with-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  <a:sym typeface="Wingdings" panose="05000000000000000000" pitchFamily="2" charset="2"/>
              </a:rPr>
              <a:t>pmix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  <a:sym typeface="Wingdings" panose="05000000000000000000" pitchFamily="2" charset="2"/>
              </a:rPr>
              <a:t> links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  <a:sym typeface="Wingdings" panose="05000000000000000000" pitchFamily="2" charset="2"/>
              </a:rPr>
              <a:t>OpenMPI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  <a:sym typeface="Wingdings" panose="05000000000000000000" pitchFamily="2" charset="2"/>
              </a:rPr>
              <a:t> to PMIX (e.g.,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  <a:sym typeface="Wingdings" panose="05000000000000000000" pitchFamily="2" charset="2"/>
              </a:rPr>
              <a:t>pmix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  <a:sym typeface="Wingdings" panose="05000000000000000000" pitchFamily="2" charset="2"/>
              </a:rPr>
              <a:t>-devel that was installed)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  <a:sym typeface="Wingdings" panose="05000000000000000000" pitchFamily="2" charset="2"/>
            </a:endParaRPr>
          </a:p>
          <a:p>
            <a:pPr marL="457200" marR="0" lvl="0" indent="-4572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 startAt="4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  <a:sym typeface="Wingdings" panose="05000000000000000000" pitchFamily="2" charset="2"/>
              </a:rPr>
              <a:t>make –j$(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  <a:sym typeface="Wingdings" panose="05000000000000000000" pitchFamily="2" charset="2"/>
              </a:rPr>
              <a:t>nproc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  <a:sym typeface="Wingdings" panose="05000000000000000000" pitchFamily="2" charset="2"/>
              </a:rPr>
              <a:t>)  # uses all available procs during make</a:t>
            </a:r>
          </a:p>
          <a:p>
            <a:pPr marL="457200" marR="0" lvl="0" indent="-4572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 startAt="4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  <a:sym typeface="Wingdings" panose="05000000000000000000" pitchFamily="2" charset="2"/>
            </a:endParaRPr>
          </a:p>
          <a:p>
            <a:pPr marL="457200" marR="0" lvl="0" indent="-4572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 startAt="4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  <a:sym typeface="Wingdings" panose="05000000000000000000" pitchFamily="2" charset="2"/>
              </a:rPr>
              <a:t>make install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0944743-182A-44E5-84E3-18EC46A63A61}"/>
              </a:ext>
            </a:extLst>
          </p:cNvPr>
          <p:cNvSpPr/>
          <p:nvPr/>
        </p:nvSpPr>
        <p:spPr>
          <a:xfrm>
            <a:off x="1311280" y="2971800"/>
            <a:ext cx="7111065" cy="419100"/>
          </a:xfrm>
          <a:prstGeom prst="rect">
            <a:avLst/>
          </a:prstGeom>
          <a:solidFill>
            <a:srgbClr val="FFC0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FD6F627-D09C-7A5C-78E9-E23B631AAA95}"/>
              </a:ext>
            </a:extLst>
          </p:cNvPr>
          <p:cNvSpPr/>
          <p:nvPr/>
        </p:nvSpPr>
        <p:spPr>
          <a:xfrm>
            <a:off x="1301756" y="1499136"/>
            <a:ext cx="7575544" cy="419100"/>
          </a:xfrm>
          <a:prstGeom prst="rect">
            <a:avLst/>
          </a:prstGeom>
          <a:solidFill>
            <a:srgbClr val="FFC0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82AC9B4-2B66-5D27-FF36-440D0CA1A948}"/>
              </a:ext>
            </a:extLst>
          </p:cNvPr>
          <p:cNvSpPr/>
          <p:nvPr/>
        </p:nvSpPr>
        <p:spPr>
          <a:xfrm>
            <a:off x="1311280" y="3700702"/>
            <a:ext cx="1774820" cy="419100"/>
          </a:xfrm>
          <a:prstGeom prst="rect">
            <a:avLst/>
          </a:prstGeom>
          <a:solidFill>
            <a:srgbClr val="FFC0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521715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0567F8-3387-7182-22FD-AE42CC6438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85536C4-E222-C7E1-FBA1-FFE08173A509}"/>
              </a:ext>
            </a:extLst>
          </p:cNvPr>
          <p:cNvSpPr txBox="1"/>
          <p:nvPr/>
        </p:nvSpPr>
        <p:spPr>
          <a:xfrm>
            <a:off x="3788704" y="159538"/>
            <a:ext cx="38513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Building SST from source</a:t>
            </a:r>
          </a:p>
        </p:txBody>
      </p:sp>
      <p:pic>
        <p:nvPicPr>
          <p:cNvPr id="5" name="Picture 4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95E3EF10-2B03-28CF-7931-0103FFF770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557" y="1175155"/>
            <a:ext cx="4660493" cy="450769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9C7EE1F-B34D-8E52-4CA0-F77240205122}"/>
              </a:ext>
            </a:extLst>
          </p:cNvPr>
          <p:cNvSpPr/>
          <p:nvPr/>
        </p:nvSpPr>
        <p:spPr>
          <a:xfrm>
            <a:off x="1281584" y="3995057"/>
            <a:ext cx="2792045" cy="298450"/>
          </a:xfrm>
          <a:prstGeom prst="rect">
            <a:avLst/>
          </a:pr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EF05E6C-8080-D716-27E9-E58EAC0DB23B}"/>
              </a:ext>
            </a:extLst>
          </p:cNvPr>
          <p:cNvSpPr/>
          <p:nvPr/>
        </p:nvSpPr>
        <p:spPr>
          <a:xfrm>
            <a:off x="1281584" y="4800851"/>
            <a:ext cx="2792045" cy="298450"/>
          </a:xfrm>
          <a:prstGeom prst="rect">
            <a:avLst/>
          </a:pr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pic>
        <p:nvPicPr>
          <p:cNvPr id="11" name="Picture 1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D6F763F-5484-76CE-107B-1CDE692DB5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5681" y="1917507"/>
            <a:ext cx="3772426" cy="318179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6A3123C-2DB9-C312-60E8-952746192512}"/>
              </a:ext>
            </a:extLst>
          </p:cNvPr>
          <p:cNvSpPr txBox="1"/>
          <p:nvPr/>
        </p:nvSpPr>
        <p:spPr>
          <a:xfrm>
            <a:off x="6838952" y="154817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Current Stable releases on SST’s site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86C1680-E247-468F-7E2F-F1D86B882B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048"/>
          <a:stretch>
            <a:fillRect/>
          </a:stretch>
        </p:blipFill>
        <p:spPr>
          <a:xfrm>
            <a:off x="1081476" y="6055811"/>
            <a:ext cx="10029048" cy="26891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B285EF7-F9B5-A935-6F78-1A52F2BDEB75}"/>
              </a:ext>
            </a:extLst>
          </p:cNvPr>
          <p:cNvSpPr txBox="1"/>
          <p:nvPr/>
        </p:nvSpPr>
        <p:spPr>
          <a:xfrm>
            <a:off x="8721968" y="6324722"/>
            <a:ext cx="2458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sstelements-15.0.0.tar.gz</a:t>
            </a:r>
          </a:p>
        </p:txBody>
      </p:sp>
    </p:spTree>
    <p:extLst>
      <p:ext uri="{BB962C8B-B14F-4D97-AF65-F5344CB8AC3E}">
        <p14:creationId xmlns:p14="http://schemas.microsoft.com/office/powerpoint/2010/main" val="26870119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998</TotalTime>
  <Words>872</Words>
  <Application>Microsoft Macintosh PowerPoint</Application>
  <PresentationFormat>Widescreen</PresentationFormat>
  <Paragraphs>156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Aptos</vt:lpstr>
      <vt:lpstr>Aptos Display</vt:lpstr>
      <vt:lpstr>Arial</vt:lpstr>
      <vt:lpstr>Gill Sans MT</vt:lpstr>
      <vt:lpstr>Wingdings</vt:lpstr>
      <vt:lpstr>Office Theme</vt:lpstr>
      <vt:lpstr>Parcel</vt:lpstr>
      <vt:lpstr>Structural Simulation Toolkit </vt:lpstr>
      <vt:lpstr>Structural Simulation Toolkit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Running a Simulation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Assignment:  Interpreting the outfile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Lindsey, Charles R</dc:creator>
  <cp:lastModifiedBy>Lindsey, Charles R</cp:lastModifiedBy>
  <cp:revision>20</cp:revision>
  <dcterms:created xsi:type="dcterms:W3CDTF">2025-09-24T02:29:17Z</dcterms:created>
  <dcterms:modified xsi:type="dcterms:W3CDTF">2025-09-24T19:09:23Z</dcterms:modified>
</cp:coreProperties>
</file>